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88" r:id="rId5"/>
    <p:sldId id="289" r:id="rId6"/>
    <p:sldId id="290" r:id="rId7"/>
    <p:sldId id="291" r:id="rId8"/>
    <p:sldId id="292" r:id="rId9"/>
    <p:sldId id="293" r:id="rId10"/>
    <p:sldId id="294" r:id="rId11"/>
  </p:sldIdLst>
  <p:sldSz cx="12192000" cy="6858000"/>
  <p:notesSz cx="6858000" cy="12192000"/>
  <p:embeddedFontLst>
    <p:embeddedFont>
      <p:font typeface="华文宋体" panose="02010600040101010101" pitchFamily="2" charset="-122"/>
      <p:regular r:id="rId13"/>
    </p:embeddedFont>
    <p:embeddedFont>
      <p:font typeface="MiSans" pitchFamily="50" charset="-122"/>
      <p:regular r:id="rId14"/>
    </p:embeddedFont>
    <p:embeddedFont>
      <p:font typeface="Noto Sans SC" panose="020B0200000000000000" pitchFamily="34" charset="-122"/>
      <p:regular r:id="rId15"/>
      <p:bold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441" autoAdjust="0"/>
  </p:normalViewPr>
  <p:slideViewPr>
    <p:cSldViewPr snapToGrid="0" snapToObjects="1">
      <p:cViewPr varScale="1">
        <p:scale>
          <a:sx n="112" d="100"/>
          <a:sy n="112" d="100"/>
        </p:scale>
        <p:origin x="31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427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41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BDEEE-218B-9C29-A0AA-08356CE50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13A76A-BB2F-E3D2-FBF3-374B3F008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E73EEF-C629-E569-7F20-0DDF8AA28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4F08DF-6748-D162-69A5-A10E3D8640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31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B05540-AA22-BCC5-5F5D-74CA20E22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2F9272-04C2-ADEC-8928-1F176CAA90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A807A7-BC1A-D5CE-DCF5-01F51E32F6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B4795A-B710-F1F0-115C-A6BC30A3D0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0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A38B4-7DCE-D209-FCCB-8D048E5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DD6CAF-9BB4-0DC1-6406-A82349C05F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435C9-40C8-1588-42E2-53BC0DB0CA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CED58-5AD8-13DC-9AF9-F3E4CB05E1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53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37132-02C0-4F1C-8D40-345A36E0D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BA69F6-B889-ACBE-BB64-46E0EE4D7B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6CE062-F743-01B9-0794-35C1F3C44B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B5D1AD-D99E-4A77-012E-864696C045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37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D3064-78EB-58A1-D761-131EFBA5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752561-284A-47E2-1FAC-D32C708BA2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ACABAC-2E43-C426-4FA0-55B56F9004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A8F6E3-2543-F250-89AE-52ADB52A82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312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ADD3F-F63D-452E-ADF4-25EA00208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5502BC-ABCD-A2E5-2B9C-163B352CB4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AB4CD0-3F48-2938-16B1-328DFF583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49EB7-D3C9-EC5D-650A-D39A4AFDD7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08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6A5FA-0AFF-E8BF-3604-0C488C9CF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5B3064-9840-4BAD-941D-D4C29D9FB7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7B30EF-402C-822E-38E0-8F2FB922C8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31AE3-084A-A177-6637-CD4105A6D3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23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04:53-d2t62pe1bb2p4onbqpo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45" y="0"/>
            <a:ext cx="12310745" cy="6901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9755" y="1872615"/>
            <a:ext cx="8800465" cy="9309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IROS 2025具身智能</a:t>
            </a:r>
            <a:r>
              <a:rPr lang="zh-CN" alt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八</a:t>
            </a:r>
            <a:r>
              <a:rPr lang="en-US" sz="6000" b="1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大前沿风向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9208135" y="5678805"/>
            <a:ext cx="2215515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800" dirty="0" err="1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汇报人</a:t>
            </a: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：</a:t>
            </a:r>
            <a:r>
              <a:rPr lang="zh-CN" altLang="en-US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苏浩天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395335" y="6047105"/>
            <a:ext cx="3028315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汇报时间：2025/10/29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DEE17-9E23-D88A-019A-CCB83FC8A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00A45A0-DB1E-C781-29FC-CD6ECDC96CC6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医疗机器人智能化与数据驱动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850F8C4-2829-77FC-7CBF-5034E51BB9AF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医疗机器人智能化：从数据集与学习系统到自主操作与高精重建。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72BD6541-BBE6-1C2E-1E8D-352944436FD3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0B530A5-F245-4640-5A98-8E220B432547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术中导航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助手系统的半自动化；特定子任务的稳态商用化路径更清晰。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9381239-34BF-51AB-BAFE-2E14A175EA15}"/>
              </a:ext>
            </a:extLst>
          </p:cNvPr>
          <p:cNvGrpSpPr/>
          <p:nvPr/>
        </p:nvGrpSpPr>
        <p:grpSpPr>
          <a:xfrm>
            <a:off x="395737" y="4873189"/>
            <a:ext cx="11475151" cy="1730811"/>
            <a:chOff x="462849" y="4876800"/>
            <a:chExt cx="11475151" cy="1730811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E84FE2D6-D11C-1F43-0991-315716A2BFEA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57ED655B-5865-211B-FC50-94C715133AFC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91111"/>
              <a:chOff x="462849" y="5016500"/>
              <a:chExt cx="11271951" cy="1591111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E9914A0E-38CD-4811-5656-BC565BC3C2A7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B3B98086-A6B3-0242-1093-934763014903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8BCF639C-55A8-C12B-8306-9AA417339A5B}"/>
                  </a:ext>
                </a:extLst>
              </p:cNvPr>
              <p:cNvSpPr/>
              <p:nvPr/>
            </p:nvSpPr>
            <p:spPr>
              <a:xfrm>
                <a:off x="8473346" y="5384566"/>
                <a:ext cx="3011182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医疗数据合规与标注；组织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器械相互作用建模与安全责任边界。 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真实场景下的可解释与可控，融入医师工作流。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CC6257FF-E5F8-8053-38CB-67444D5D0DC4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0AF46503-B585-1111-A1A3-ECE409BE2044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A70CF9F1-38EF-31EC-EE6A-21C692685033}"/>
              </a:ext>
            </a:extLst>
          </p:cNvPr>
          <p:cNvSpPr txBox="1"/>
          <p:nvPr/>
        </p:nvSpPr>
        <p:spPr>
          <a:xfrm>
            <a:off x="-152749" y="1080176"/>
            <a:ext cx="1143594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DARt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 Vinci: Egocentric Data Collection for Surgical Robot Learning at Scale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主要干了什么：面向手术机器人学习的自视角大规模数据采集方案。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方法要点：头戴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工具端视角记录与多模态同步；标准化标注与切分。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RoboNurse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-VLA: Robotic Scrub Nurse System Based on Vision-Language-Action Model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主要干了什么：基于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Vision-Language-Action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的手术器械护士助手原型。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方法要点：器械识别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语言理解到动作执行的闭环；安全与可交互性约束。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Autonomous Image-To-Grasp Robotic Suturing Using Reliability-Driven Suture Thread Reconstruction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主要干了什么：以“可靠性驱动”的缝线重建来实现自主“图像到抓取”的缝合。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方法要点：缝线几何重建的置信建模；抓线抓取与穿刺路径规划。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apsDT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Diffusion-Transformer for Capsule Robot Manipulation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主要干了什么：将扩散与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Transformer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融入胶囊机器人操控。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方法要点：时序建模与生成式策略结合；受限空间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视野下的姿态与轨迹控制。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Gaussian Splatting with Reflectance Regularization for Endoscopic Scene Reconstruction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主要干了什么：在内镜场景重建中使用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GS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并加入反射率正则，提高质感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几何一致性。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方法要点：反光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湿润组织的成像特性建模；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GS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渲染与正则联合优化。</a:t>
            </a:r>
          </a:p>
        </p:txBody>
      </p:sp>
    </p:spTree>
    <p:extLst>
      <p:ext uri="{BB962C8B-B14F-4D97-AF65-F5344CB8AC3E}">
        <p14:creationId xmlns:p14="http://schemas.microsoft.com/office/powerpoint/2010/main" val="55619012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2:04:51-d2t62ou1bb2p4onbqpi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335" y="0"/>
            <a:ext cx="12240895" cy="688594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99117DF5-B7E3-B876-4BDA-9003D252A3E9}"/>
              </a:ext>
            </a:extLst>
          </p:cNvPr>
          <p:cNvSpPr txBox="1"/>
          <p:nvPr/>
        </p:nvSpPr>
        <p:spPr>
          <a:xfrm>
            <a:off x="1272586" y="1123116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语言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/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视觉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-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语言引导的具身操作与移动操作</a:t>
            </a:r>
            <a:endParaRPr lang="zh-CN" altLang="en-US" dirty="0">
              <a:solidFill>
                <a:schemeClr val="bg1"/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A9C188F-DA4F-C014-A3D9-870EF34A6282}"/>
              </a:ext>
            </a:extLst>
          </p:cNvPr>
          <p:cNvSpPr txBox="1"/>
          <p:nvPr/>
        </p:nvSpPr>
        <p:spPr>
          <a:xfrm>
            <a:off x="7441870" y="1038822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灵巧操作（扩散策略、多模态、视觉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-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触觉融合）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EAAAEC4-CA11-5298-CFE8-DF77273C3FEA}"/>
              </a:ext>
            </a:extLst>
          </p:cNvPr>
          <p:cNvSpPr txBox="1"/>
          <p:nvPr/>
        </p:nvSpPr>
        <p:spPr>
          <a:xfrm>
            <a:off x="1272586" y="2281401"/>
            <a:ext cx="27636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高维场景表示与开放词汇感知（高斯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Splatting/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场景图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/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占用）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930CD20-B653-E220-D0A7-ECEEEDA73FC5}"/>
              </a:ext>
            </a:extLst>
          </p:cNvPr>
          <p:cNvSpPr txBox="1"/>
          <p:nvPr/>
        </p:nvSpPr>
        <p:spPr>
          <a:xfrm>
            <a:off x="7321048" y="2305065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SLAM 2.0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（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GS-SLAM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、动态场景、轻量化）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58E459F-842A-B767-0E01-8CA5A4F213DC}"/>
              </a:ext>
            </a:extLst>
          </p:cNvPr>
          <p:cNvSpPr txBox="1"/>
          <p:nvPr/>
        </p:nvSpPr>
        <p:spPr>
          <a:xfrm>
            <a:off x="7441869" y="3723372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抓取与末端执行器创新与数据集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4A68379-C2BF-A2A7-7EDA-06F3A6CB9836}"/>
              </a:ext>
            </a:extLst>
          </p:cNvPr>
          <p:cNvSpPr txBox="1"/>
          <p:nvPr/>
        </p:nvSpPr>
        <p:spPr>
          <a:xfrm>
            <a:off x="1272586" y="3789238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人形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/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腿足全身控制与任务泛化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66CAC7D-255D-8DDE-51B4-655C6F971F10}"/>
              </a:ext>
            </a:extLst>
          </p:cNvPr>
          <p:cNvSpPr txBox="1"/>
          <p:nvPr/>
        </p:nvSpPr>
        <p:spPr>
          <a:xfrm>
            <a:off x="500799" y="1061560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01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1C0C496-31F9-4BAA-B8A1-F59F202E9943}"/>
              </a:ext>
            </a:extLst>
          </p:cNvPr>
          <p:cNvSpPr txBox="1"/>
          <p:nvPr/>
        </p:nvSpPr>
        <p:spPr>
          <a:xfrm>
            <a:off x="500799" y="2281401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03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4083A35-C123-0408-750D-5C7CD7E48B9C}"/>
              </a:ext>
            </a:extLst>
          </p:cNvPr>
          <p:cNvSpPr txBox="1"/>
          <p:nvPr/>
        </p:nvSpPr>
        <p:spPr>
          <a:xfrm>
            <a:off x="6549261" y="1014033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02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6CF1B06-407C-37D2-6943-444B8CE78DB9}"/>
              </a:ext>
            </a:extLst>
          </p:cNvPr>
          <p:cNvSpPr txBox="1"/>
          <p:nvPr/>
        </p:nvSpPr>
        <p:spPr>
          <a:xfrm>
            <a:off x="6549260" y="2243509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04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8240EE6-C284-56FF-BB4C-03B583FAB8B5}"/>
              </a:ext>
            </a:extLst>
          </p:cNvPr>
          <p:cNvSpPr txBox="1"/>
          <p:nvPr/>
        </p:nvSpPr>
        <p:spPr>
          <a:xfrm>
            <a:off x="500798" y="3635349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05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F409EF9-94E1-C4D1-8EA2-47E1DD73D81D}"/>
              </a:ext>
            </a:extLst>
          </p:cNvPr>
          <p:cNvSpPr txBox="1"/>
          <p:nvPr/>
        </p:nvSpPr>
        <p:spPr>
          <a:xfrm>
            <a:off x="6549259" y="3661818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06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FC45DAF-D5DF-67C9-5A1A-B5D154671D92}"/>
              </a:ext>
            </a:extLst>
          </p:cNvPr>
          <p:cNvSpPr txBox="1"/>
          <p:nvPr/>
        </p:nvSpPr>
        <p:spPr>
          <a:xfrm>
            <a:off x="500799" y="4854229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07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F7A6C178-A9EC-D3D6-99DA-8873F1E06A57}"/>
              </a:ext>
            </a:extLst>
          </p:cNvPr>
          <p:cNvSpPr txBox="1"/>
          <p:nvPr/>
        </p:nvSpPr>
        <p:spPr>
          <a:xfrm>
            <a:off x="6549259" y="4854228"/>
            <a:ext cx="7717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+mn-ea"/>
              </a:rPr>
              <a:t>08</a:t>
            </a:r>
            <a:endParaRPr lang="zh-CN" altLang="en-US" sz="4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B25576D-9C12-9FDD-D5CC-6578AB49C4CA}"/>
              </a:ext>
            </a:extLst>
          </p:cNvPr>
          <p:cNvSpPr txBox="1"/>
          <p:nvPr/>
        </p:nvSpPr>
        <p:spPr>
          <a:xfrm>
            <a:off x="1329736" y="4963372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多机器人协同与 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LLM 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驱动任务分配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/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协同感知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3D7276A-A6E8-C0CD-28D8-5FB0257B321B}"/>
              </a:ext>
            </a:extLst>
          </p:cNvPr>
          <p:cNvSpPr txBox="1"/>
          <p:nvPr/>
        </p:nvSpPr>
        <p:spPr>
          <a:xfrm>
            <a:off x="7572498" y="4915782"/>
            <a:ext cx="27636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华文宋体" panose="02010600040101010101" pitchFamily="2" charset="-122"/>
                <a:ea typeface="华文宋体" panose="02010600040101010101" pitchFamily="2" charset="-122"/>
              </a:rPr>
              <a:t>抓取与末端执行器创新与数据集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语言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视觉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-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语言引导的具身操作与移动操作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大量工作将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VLM/LLM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接入感知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建图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规划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控制闭环，支持开放词汇、长时任务与人机共处环境。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近期：仓储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服务场景下语言驱动取放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重排上线可行性提升。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中期：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VLM+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地图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场景图成为通用栈，催生“开放词汇移动操作”产品线。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远期：人机协作标准接口与语义地图生态形成，推动“多机器人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人”混合流程。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749CDB4-B527-7D91-A5AB-142284417557}"/>
              </a:ext>
            </a:extLst>
          </p:cNvPr>
          <p:cNvGrpSpPr/>
          <p:nvPr/>
        </p:nvGrpSpPr>
        <p:grpSpPr>
          <a:xfrm>
            <a:off x="395737" y="4873189"/>
            <a:ext cx="11475151" cy="1730811"/>
            <a:chOff x="462849" y="4876800"/>
            <a:chExt cx="11475151" cy="1730811"/>
          </a:xfrm>
        </p:grpSpPr>
        <p:sp>
          <p:nvSpPr>
            <p:cNvPr id="9" name="Shape 6"/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B8E102B-7759-282C-5240-B33BF860876E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91111"/>
              <a:chOff x="462849" y="5016500"/>
              <a:chExt cx="11271951" cy="1591111"/>
            </a:xfrm>
          </p:grpSpPr>
          <p:sp>
            <p:nvSpPr>
              <p:cNvPr id="10" name="Shape 7"/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/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/>
              <p:cNvSpPr/>
              <p:nvPr/>
            </p:nvSpPr>
            <p:spPr>
              <a:xfrm>
                <a:off x="8473346" y="5384566"/>
                <a:ext cx="3011182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长期任务中的场景漂移与持续更新；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语言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空间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动作对齐；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开放词汇与不确定指令的消歧；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实时性与安全约束共存。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873786F4-97DA-7EB6-D14D-422629D6D433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A2A210CD-E00F-FCB3-9FDA-5D2B9084B9D8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155BAE38-3912-7FF7-FF66-EE77984468AB}"/>
              </a:ext>
            </a:extLst>
          </p:cNvPr>
          <p:cNvSpPr txBox="1"/>
          <p:nvPr/>
        </p:nvSpPr>
        <p:spPr>
          <a:xfrm>
            <a:off x="-152749" y="1080176"/>
            <a:ext cx="11435942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Dynamic Open-Vocabulary 3D Scene Graphs for Long-Term Language-Guided Mobile Manipulation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主要干了什么：在动态环境中构建可增量更新的开放词汇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3D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场景图，支撑语言驱动的长期移动操作。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方法要点：目标分割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结构化场景关系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局部高效更新机制；支持无需完整重建的交互更新。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MORE: Mobile Manipulation Rearrangement through Grounded Language Reasoning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主要干了什么：用落地的语言推理驱动移动操作重排任务，将语言理解与物理可行动作衔接。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OVL-MAP: An Online Visual Language Map Approach for Vision-And-Language Navigation in Continuous Environments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主要干了什么：在连续空间里把视觉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语言导航与在线地图结合，实现语言目标的可执行落地。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ROD-VLM: A Framework of Real-Time Robotic Perception, Reasoning and Manipulation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主要干了什么：面向实时机器人，打通感知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推理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操作的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VLM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框架。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TagGuideBot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Enhancing Robot Intelligence with Object Tags and VLMs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主要干了什么：引入物体标签与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VLM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结合，提升机器人对物体与任务的理解和执行。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ED630-BA81-091E-7137-63B86ED9A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C83096D-F9DC-209F-71EA-D38D1B6B7C4E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灵巧操作（扩散策略、多模态、视觉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-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触觉融合）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D08088C-7528-1009-8DA5-15B3EA729571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灵巧操作进入“扩散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多模态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触觉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-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视觉融合”新阶段，强调复杂接触、双臂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多指、任务可迁移与数据效率。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C6F6FB27-BD69-C699-B736-A66BAFBB7820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0CA8228D-6C0C-6C29-15B2-A7C6EF381246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近期：装配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插拔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软硬混合目标的精细化操作落地提速。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中期：视触融合模块与灵巧手硬件生态成熟，形成可复用工程栈。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远期：从“抓取”走向“操作技能库”，支持家庭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医疗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检修等复杂任务。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665EC25-5B93-EBF6-0738-51796C0A0B3F}"/>
              </a:ext>
            </a:extLst>
          </p:cNvPr>
          <p:cNvGrpSpPr/>
          <p:nvPr/>
        </p:nvGrpSpPr>
        <p:grpSpPr>
          <a:xfrm>
            <a:off x="395737" y="4873189"/>
            <a:ext cx="11475151" cy="1730811"/>
            <a:chOff x="462849" y="4876800"/>
            <a:chExt cx="11475151" cy="1730811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38AA960D-B12C-9B47-AAF1-2EE1FE3B9EF4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8FD5047B-D303-F868-4D08-EF54506683E1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91111"/>
              <a:chOff x="462849" y="5016500"/>
              <a:chExt cx="11271951" cy="1591111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95626EAD-BF35-DD2F-E6B2-90A023BA67FA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D9C3F51F-6AF2-7AE4-FD61-ED9FE1BC9630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A9A0E22E-6D9E-F7EC-ECF1-226A99EDF73E}"/>
                  </a:ext>
                </a:extLst>
              </p:cNvPr>
              <p:cNvSpPr/>
              <p:nvPr/>
            </p:nvSpPr>
            <p:spPr>
              <a:xfrm>
                <a:off x="8473346" y="5384566"/>
                <a:ext cx="3011182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高维接触动力学建模；数据稀缺与泛化；触觉高频信号与视觉低频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遮挡的鲁棒融合；安全与稳定性。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25AADFE4-A46F-BEF7-F227-8C42B1A45CBB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8629B8A7-872D-32A9-81AC-ED6B6E9894EA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403F509C-B595-B03A-FF10-242C995E26A7}"/>
              </a:ext>
            </a:extLst>
          </p:cNvPr>
          <p:cNvSpPr txBox="1"/>
          <p:nvPr/>
        </p:nvSpPr>
        <p:spPr>
          <a:xfrm>
            <a:off x="-152749" y="1080176"/>
            <a:ext cx="11435942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DexDiffuser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Generating Dexterous Grasps with Diffusion Models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主要干了什么：用扩散模型生成灵巧抓取，强调对高自由度手的抓取姿态生成。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LDexMM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Language-Guided Dexterous Multi-Task Manipulation with Reinforcement Learning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主要干了什么：将语言指令融入灵巧多任务操作的强化学习，提升任务泛化与易用性。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RoboDexVLM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Visual Language Model-Enabled Task Planning and Motion Control for Dexterous Robot Manipulation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VLM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赋能灵巧操作的任务规划与运动控制，打通“理解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计划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控制”。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VTAO-</a:t>
            </a: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BiManip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Masked Visual-Tactile-Action Pre-Training with Object Understanding for Bimanual Dexterous Manipulation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主要干了什么：视觉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触觉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动作的掩码式预训练，面向双臂灵巧操作与物体理解。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Adaptive Visuo-Tactile Fusion with Predictive Force Attention for Dexterous Manipulation</a:t>
            </a:r>
          </a:p>
          <a:p>
            <a:pPr marL="742950" lvl="1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主要干了什么：提出预测性力注意力机制，提升视触融合下的精细接触控制。</a:t>
            </a:r>
          </a:p>
          <a:p>
            <a:pPr marL="1143000" lvl="2" indent="-228600" algn="l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zh-CN" altLang="en-US" sz="1200" b="1" i="0" dirty="0">
              <a:solidFill>
                <a:srgbClr val="1F2328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0543273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C0E22-D037-1507-4D89-BF6514F7D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ABA86AA-0E86-1A84-90B0-9C23D14B2465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高维场景表示与开放词汇感知（高斯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Splatting/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场景图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占用）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C063109-44D5-D5CB-4686-D82A162E028F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高维场景表示（高斯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Splatting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、开放词汇占用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场景图）成为通用基建，驱动开放世界理解、长期操作与导航。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F43DCD60-A749-AB02-AC2D-68F59AC701FE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BD8BE543-AE02-B3FB-AA23-3EBA4C4A9770}"/>
              </a:ext>
            </a:extLst>
          </p:cNvPr>
          <p:cNvSpPr/>
          <p:nvPr/>
        </p:nvSpPr>
        <p:spPr>
          <a:xfrm>
            <a:off x="395737" y="5321767"/>
            <a:ext cx="6471815" cy="9518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形成“可查询、可规划”的场景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OS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，承载语言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任务级查询与长期操作策略。 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推动检修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巡检、服务机器人与无人驾驶中的语义级任务规划与重定位。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62D5EB8-7290-4155-D4FA-08891F18EABC}"/>
              </a:ext>
            </a:extLst>
          </p:cNvPr>
          <p:cNvGrpSpPr/>
          <p:nvPr/>
        </p:nvGrpSpPr>
        <p:grpSpPr>
          <a:xfrm>
            <a:off x="395737" y="4873189"/>
            <a:ext cx="11475151" cy="1727200"/>
            <a:chOff x="462849" y="4876800"/>
            <a:chExt cx="11475151" cy="1727200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5B967ED2-6838-D322-AEAE-BD4EDF059972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38E6A2B-EBD2-FD08-2EE3-78C72F8DDCB7}"/>
                </a:ext>
              </a:extLst>
            </p:cNvPr>
            <p:cNvGrpSpPr/>
            <p:nvPr/>
          </p:nvGrpSpPr>
          <p:grpSpPr>
            <a:xfrm>
              <a:off x="462849" y="4902200"/>
              <a:ext cx="11475151" cy="1669816"/>
              <a:chOff x="462849" y="4902200"/>
              <a:chExt cx="11475151" cy="1669816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19E1BF06-50B5-8A2F-973A-A14014F01157}"/>
                  </a:ext>
                </a:extLst>
              </p:cNvPr>
              <p:cNvSpPr/>
              <p:nvPr/>
            </p:nvSpPr>
            <p:spPr>
              <a:xfrm>
                <a:off x="8186317" y="4967331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62DFDB56-910F-6C73-CAC8-C8D7A9D1BE42}"/>
                  </a:ext>
                </a:extLst>
              </p:cNvPr>
              <p:cNvSpPr/>
              <p:nvPr/>
            </p:nvSpPr>
            <p:spPr>
              <a:xfrm>
                <a:off x="8473346" y="49022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4A853C9F-8BB9-2B50-C73B-24F730C8F5DE}"/>
                  </a:ext>
                </a:extLst>
              </p:cNvPr>
              <p:cNvSpPr/>
              <p:nvPr/>
            </p:nvSpPr>
            <p:spPr>
              <a:xfrm>
                <a:off x="8131991" y="5289783"/>
                <a:ext cx="3806009" cy="1282233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动态场景的时序一致性、重定位与误差漂移抑制。 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语义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几何跨模态对齐与不确定性刻画（开放词汇下尤甚）。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实时性与内存的工程权衡，尤其在长时任务与大场景</a:t>
                </a:r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389F6E75-4EAE-12CE-BA18-B94BCD8D741C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13AC004C-4AA3-598A-0665-04F80F4DFB76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B7ED760D-A480-B208-93EE-9FE386E88177}"/>
              </a:ext>
            </a:extLst>
          </p:cNvPr>
          <p:cNvSpPr txBox="1"/>
          <p:nvPr/>
        </p:nvSpPr>
        <p:spPr>
          <a:xfrm>
            <a:off x="-85637" y="1175518"/>
            <a:ext cx="11435942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PanopticSplatting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End-To-End Panoptic Gaussian Splatting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主要干了什么：把全景（语义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实例）感知引入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3D Gaussian Splatting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，实现端到端的三维全景级表示与渲染。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GS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渲染管线中显式建模类别与实例掩码；以渲染一致性与分割监督联合训练，输出可查询的三维语义实例层次。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GaussianGraph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3D Gaussian-Based Scene Graph Generation for Open-World Scene Understanding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主要干了什么：以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3D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高斯原语为节点单元构建三维场景图，支持开放词汇下的对象与关系表达。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方法要点：将高斯参数与视觉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语言嵌入对齐；以空间邻接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接触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拓扑关系生成图边；开放词汇查询驱动节点检索与关系推断。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FunGraph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Functionality Aware 3D Scene Graphs for Language-Prompted Scene Interaction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主要干了什么：在三维场景图中引入“功能性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可供性”标签，使语言指令可映射到可交互对象与部件。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方法要点：融合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VLM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先验与几何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接触线索标注功能标签；以语言提示选择可交互节点并输出操作条件。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OpenVox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Real-Time Instance-Level Open-Vocabulary Probabilistic Voxel Representation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主要干了什么：提出实时的实例级开放词汇体素表达，以概率分布形式编码类别不确定性。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方法要点：体素网格中维护类分布与实例分配；结合文本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视觉对齐实现开放词汇标注与查询；注重实时推理与内存效率。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DynamicGSG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Dynamic 3D Gaussian Scene Graphs for Environment Adaptation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主要干了什么：在动态环境中构建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维护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3D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高斯场景图，支持随时间变化的对象与关系更新。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方法要点：基于运动分割与数据关联的高斯增量更新；对关系边做时序刷新与冲突消解，保证长期一致性。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OpenFusion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++: An Open-Vocabulary Real-Time Scene Understanding System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主要干了什么：面向实时机器人系统的开放词汇场景理解与融合方案，支持在线标签与语义映射。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方法要点：将开放词汇分割与多传感融合结合；在线维护语义地图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缓存；兼顾实时性与语义可查询性。</a:t>
            </a:r>
          </a:p>
        </p:txBody>
      </p:sp>
    </p:spTree>
    <p:extLst>
      <p:ext uri="{BB962C8B-B14F-4D97-AF65-F5344CB8AC3E}">
        <p14:creationId xmlns:p14="http://schemas.microsoft.com/office/powerpoint/2010/main" val="405059267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30523-CC44-69E9-2D0C-0E534EAC3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94D6685-BA8D-5CD1-9F8D-5B00ABF14C17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SLAM 2.0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（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GS-SLAM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、动态场景、轻量化）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A56E7AD-9305-C93F-4723-E01260FD1380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SLAM 2.0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（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GS-SLAM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、动态场景、低资源）与跨模态融合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SLAM/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里程计，支撑移动机器人长周期与大规模部署。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CFE1FC2B-8B86-17C6-30B9-62E3A596C742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E8B5A60-97D0-88D5-F852-48D7398B4813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支撑 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AGV/UAV/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移动操作的低成本长周期部署；  </a:t>
            </a:r>
            <a:b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</a:b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为任务级规划提供更稳定的语义级地图底座。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01BDA77-8B16-8883-79BD-6ACCEC0AF0E6}"/>
              </a:ext>
            </a:extLst>
          </p:cNvPr>
          <p:cNvGrpSpPr/>
          <p:nvPr/>
        </p:nvGrpSpPr>
        <p:grpSpPr>
          <a:xfrm>
            <a:off x="395737" y="4873189"/>
            <a:ext cx="11475151" cy="1727200"/>
            <a:chOff x="462849" y="4876800"/>
            <a:chExt cx="11475151" cy="1727200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94E3C2A5-7DAC-3AF0-88EB-26F951505B56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5F4BF0A-6503-476E-044F-71F5F8238E32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31923"/>
              <a:chOff x="462849" y="5016500"/>
              <a:chExt cx="11271951" cy="1531923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9D35A17B-7E7B-EBD5-522A-9886CC8B742A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84DA2B05-C21C-DA41-FCA9-249CBD515FEC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B60651E4-8D55-1430-D935-31CA097C443C}"/>
                  </a:ext>
                </a:extLst>
              </p:cNvPr>
              <p:cNvSpPr/>
              <p:nvPr/>
            </p:nvSpPr>
            <p:spPr>
              <a:xfrm>
                <a:off x="8300616" y="5325378"/>
                <a:ext cx="3434183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动态剥离与遮挡处理；跨会话一致性与大规模场景的图优化。 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 </a:t>
                </a:r>
              </a:p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多传感同步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标定；在边缘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低功耗平台上的稳态运行。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93BF486A-4492-BCBC-9609-CE10038FC356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E880722F-88FB-F299-A647-8166F37DE764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A4BD6465-2B5D-546A-7879-62EB339F18F3}"/>
              </a:ext>
            </a:extLst>
          </p:cNvPr>
          <p:cNvSpPr txBox="1"/>
          <p:nvPr/>
        </p:nvSpPr>
        <p:spPr>
          <a:xfrm>
            <a:off x="-18526" y="1168778"/>
            <a:ext cx="1143594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CGS-SLAM: Compact 3D Gaussian Splatting for Dense Visual SLAM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主要干了什么：以“紧凑”高斯表示实现稠密视觉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SLAM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的存储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计算效率提升。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方法要点：高斯参数压缩与共享；渲染与配准的高效化。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MeGS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-SLAM: Memory Efficient Gaussian Splatting SLAM with Graph Signal Processing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主要干了什么：结合图信号处理，进一步压缩内存占用并维持重建质量。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方法要点：在图域进行高斯参数降采样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滤波；关键帧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节点的选择策略。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Embracing Dynamics: Dynamics-Aware 4D Gaussian Splatting SLAM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主要干了什么：显式处理动态目标和时间维度的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4D GS-SLAM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方法要点：运动分割与动态对象的独立建模；时序一致性约束。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NGD-SLAM: Towards Real-Time Dynamic SLAM without GPU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主要干了什么：在无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GPU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条件下实现实时动态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SLAM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方法要点：算法与数据结构轻量化；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CPU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友好加速与近似策略。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Leveraging Semantic Graphs for Efficient and Robust LiDAR SLAM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主要干了什么：将语义图引入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LiDAR SLAM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，提升大场景与退化环境中的鲁棒性与效率。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方法要点：对象级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关系级图约束；与几何匹配互补的回环与重定位。</a:t>
            </a:r>
          </a:p>
        </p:txBody>
      </p:sp>
    </p:spTree>
    <p:extLst>
      <p:ext uri="{BB962C8B-B14F-4D97-AF65-F5344CB8AC3E}">
        <p14:creationId xmlns:p14="http://schemas.microsoft.com/office/powerpoint/2010/main" val="288197765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352E3-47C9-3D22-5F88-F393F6C3B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8BBDB8F-5262-7BA5-109D-251E198B564A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人形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腿足全身控制与任务泛化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63F3F235-069A-34DE-5FD4-41BDD4562857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人形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腿足全身运动与任务泛化，扩散策略、课程学习与视觉增益使场景适应更稳健。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557FA5F3-109A-C195-F22A-F85D5C8046ED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D26F7B37-24E5-C9E3-5613-527CCDD798E6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近期：展演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巡检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搬运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协作“可控可演示”。  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中期：步态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恢复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上肢操作的模块化控制栈商品化与复用。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EA78553-E9BF-86B6-A17F-AA1E31BBB5C6}"/>
              </a:ext>
            </a:extLst>
          </p:cNvPr>
          <p:cNvGrpSpPr/>
          <p:nvPr/>
        </p:nvGrpSpPr>
        <p:grpSpPr>
          <a:xfrm>
            <a:off x="395737" y="4873189"/>
            <a:ext cx="11499153" cy="1727200"/>
            <a:chOff x="462849" y="4876800"/>
            <a:chExt cx="11499153" cy="1727200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2630D72A-0016-2F1B-D955-A383CFBDDB38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65F3DFF-F378-5410-7F59-4C374953FE3B}"/>
                </a:ext>
              </a:extLst>
            </p:cNvPr>
            <p:cNvGrpSpPr/>
            <p:nvPr/>
          </p:nvGrpSpPr>
          <p:grpSpPr>
            <a:xfrm>
              <a:off x="462849" y="5016500"/>
              <a:ext cx="11499153" cy="1520130"/>
              <a:chOff x="462849" y="5016500"/>
              <a:chExt cx="11499153" cy="1520130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EA10CCF4-0421-C060-CCA0-1D3EDDBC74AC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4D322911-919A-8DF1-36A9-9C396E9EAB4C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39521436-681F-FD03-FAF0-95A0DC397FB2}"/>
                  </a:ext>
                </a:extLst>
              </p:cNvPr>
              <p:cNvSpPr/>
              <p:nvPr/>
            </p:nvSpPr>
            <p:spPr>
              <a:xfrm>
                <a:off x="8246144" y="5313585"/>
                <a:ext cx="3715858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全身动力学与接触切换的稳定性；感知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控制延迟与落脚误差。 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 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高动态下的能耗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热管理；安全与可解释性。</a:t>
                </a:r>
                <a:endParaRPr lang="en-US" altLang="zh-CN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73086B85-9E84-B34A-7199-DF95E6031910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485B6231-AA92-E66D-47DF-A3A63E5E4200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259B6DA0-DA6C-50BE-37F8-93E752C29112}"/>
              </a:ext>
            </a:extLst>
          </p:cNvPr>
          <p:cNvSpPr txBox="1"/>
          <p:nvPr/>
        </p:nvSpPr>
        <p:spPr>
          <a:xfrm>
            <a:off x="-152749" y="1153649"/>
            <a:ext cx="1143594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Generalizable Humanoid Manipulation with 3D Diffusion Policies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主要干了什么：以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3D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扩散策略提升人形操作任务的可泛化能力。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方法要点：在三维动作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接触空间中以扩散生成候选；与可行性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稳定性约束联合筛选。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HiFAR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Multi-Stage Curriculum Learning for High-Dynamics Humanoid Fall Recovery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主要干了什么：通过多阶段课程学习实现高动态跌倒恢复。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方法要点：从简到难的场景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扰动分级；接触切换与上身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下肢协调策略。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Learning Smooth Humanoid Locomotion through Lipschitz-Constrained Policies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主要干了什么：在策略网络上施加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Lipschitz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约束，获得更平滑与稳定的人形步态。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方法要点：正则化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约束化训练；干扰下的平滑性与可控性提升。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 Humanoid Whole-Body Locomotion on Narrow Terrain Via Dynamic Balance and Reinforcement Learning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主要干了什么：在窄地形上实现全身动态平衡与强化学习结合的行走控制。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方法要点：质心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零力矩约束与策略学习的层次化架构；边界条件下的稳定策略。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IWalker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: Imperative Visual Planning for Walking Humanoid Robot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主要干了什么：引入“命令式视觉规划”，将视觉线索直接转译为可执行的行走计划。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方法要点：视觉提示到脚步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身体姿态的映射；在线再规划与障碍绕行。</a:t>
            </a:r>
          </a:p>
        </p:txBody>
      </p:sp>
    </p:spTree>
    <p:extLst>
      <p:ext uri="{BB962C8B-B14F-4D97-AF65-F5344CB8AC3E}">
        <p14:creationId xmlns:p14="http://schemas.microsoft.com/office/powerpoint/2010/main" val="96767048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70A1D-64AD-95A7-AE68-3AB6567DE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7AD418B-068B-9D65-172D-B00898DEFBE3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抓取与末端执行器创新与数据集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2C5A534-0529-524C-F1C0-D9B4CC76C209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抓取与末端执行器创新与数据集建设并进，走向“任务导向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软硬协同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触觉”的工程化。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7F2C6D7C-7318-5CE0-4E50-EF3CE1EBDE4D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36F0BA3-FF3B-F192-B16A-D82206197C94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电商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分拣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装配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维修等抓取场景的稳定性与成功率提升；  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数据集与评测基准推动软硬件与算法栈标准化。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1EED732-E02D-01F1-8815-E65B3683EE53}"/>
              </a:ext>
            </a:extLst>
          </p:cNvPr>
          <p:cNvGrpSpPr/>
          <p:nvPr/>
        </p:nvGrpSpPr>
        <p:grpSpPr>
          <a:xfrm>
            <a:off x="395737" y="4873189"/>
            <a:ext cx="11475151" cy="1730811"/>
            <a:chOff x="462849" y="4876800"/>
            <a:chExt cx="11475151" cy="1730811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8D44115F-8DDD-8370-6C55-1248DC6E884F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311593E0-96F0-F07F-B3D7-0BA555127D80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91111"/>
              <a:chOff x="462849" y="5016500"/>
              <a:chExt cx="11271951" cy="1591111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9D9A2803-0F02-EE1F-79EC-1845CE405DEC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B6790FE1-6D56-6930-F695-37420B7E69CC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179D006A-FED1-6C40-94E4-DECF55FCCD79}"/>
                  </a:ext>
                </a:extLst>
              </p:cNvPr>
              <p:cNvSpPr/>
              <p:nvPr/>
            </p:nvSpPr>
            <p:spPr>
              <a:xfrm>
                <a:off x="8473346" y="5384566"/>
                <a:ext cx="3011182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未知物体参数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材质不确定；遮挡与姿态纠偏；视触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力控稳定协同。 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 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双臂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多指在复杂接触下的规划与冲突消解。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EE7ADAD7-137A-1BAA-AACB-4713DF751A7B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748CFCFB-75BA-2EF6-AA09-D18524ADE4D0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0B702494-106B-A719-4CA8-58649C011265}"/>
              </a:ext>
            </a:extLst>
          </p:cNvPr>
          <p:cNvSpPr txBox="1"/>
          <p:nvPr/>
        </p:nvSpPr>
        <p:spPr>
          <a:xfrm>
            <a:off x="-152749" y="1080176"/>
            <a:ext cx="1143594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Diffusion Suction Grasping with Large-Scale Parcel Dataset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主要干了什么：利用大规模包裹数据集与扩散策略生成吸附式抓取方案，面向快递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分拣。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方法要点：以扩散模型生成吸附位姿与接近路径；真实包裹形变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材质多样性的鲁棒适配。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DG16M: A Large-Scale Dataset for Dual-Arm Grasping with Force-Optimized Grasps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主要干了什么：构建双臂抓取与力优化的大规模数据集，促进双臂协作研究。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方法要点：记录力学信息与抓取质量；提供评测基准与标准流程。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PANDAS: Prediction and Detection of Accurate Slippage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主要干了什么：准确预测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检测抓取滑移，提升稳定性与温和抓取能力。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方法要点：触觉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力觉信号建模与早期滑移判别；闭环调整握持力。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Grasp </a:t>
            </a:r>
            <a:r>
              <a:rPr lang="en-US" altLang="zh-CN" sz="1200" b="1" i="0" dirty="0" err="1">
                <a:solidFill>
                  <a:srgbClr val="1F2328"/>
                </a:solidFill>
                <a:effectLst/>
                <a:latin typeface="+mn-ea"/>
              </a:rPr>
              <a:t>EveryThing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 (GET): 1-DoF, 3-Fingered Gripper with Tactile Sensing for Robust Grasping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主要干了什么：提出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1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自由度三指且带触觉的鲁棒夹爪，结构简单但适配性强。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方法要点：机械自适应与触觉反馈结合；面向杂乱场景的稳健把持。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Learning Gentle Grasping from Human-Free Force Control Demonstration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主要干了什么：在无真人参与的力控示教条件下学习“温柔抓取”。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方法要点：基于力信号的示教轨迹与阈值策略蒸馏；细粒度力控回路。</a:t>
            </a:r>
          </a:p>
        </p:txBody>
      </p:sp>
    </p:spTree>
    <p:extLst>
      <p:ext uri="{BB962C8B-B14F-4D97-AF65-F5344CB8AC3E}">
        <p14:creationId xmlns:p14="http://schemas.microsoft.com/office/powerpoint/2010/main" val="30721042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011BD-7EDA-7F07-98AA-7689C1835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12C30A0-3B2A-4DA0-AFA0-F0A3C7AA8FB6}"/>
              </a:ext>
            </a:extLst>
          </p:cNvPr>
          <p:cNvSpPr/>
          <p:nvPr/>
        </p:nvSpPr>
        <p:spPr>
          <a:xfrm>
            <a:off x="25400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多机器人协同与 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LLM 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驱动任务分配</a:t>
            </a:r>
            <a:r>
              <a:rPr lang="en-US" altLang="zh-CN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</a:t>
            </a:r>
            <a:r>
              <a:rPr lang="zh-CN" altLang="en-US" sz="3000" b="1" dirty="0">
                <a:solidFill>
                  <a:srgbClr val="26262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协同感知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A1D4C68-2A0C-454B-1EAD-55E6CE3DFEEF}"/>
              </a:ext>
            </a:extLst>
          </p:cNvPr>
          <p:cNvSpPr/>
          <p:nvPr/>
        </p:nvSpPr>
        <p:spPr>
          <a:xfrm>
            <a:off x="254000" y="7112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多机器人协同与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LLM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驱动的多体任务分配</a:t>
            </a:r>
            <a:r>
              <a:rPr lang="en-US" altLang="zh-CN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latin typeface="MiSans" pitchFamily="34" charset="0"/>
                <a:ea typeface="MiSans" pitchFamily="34" charset="-122"/>
                <a:cs typeface="MiSans" pitchFamily="34" charset="-120"/>
              </a:rPr>
              <a:t>协同感知，强调韧性、通信与边缘协同。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69D94454-8E7D-32D5-DACE-F4FFFCE4E1DE}"/>
              </a:ext>
            </a:extLst>
          </p:cNvPr>
          <p:cNvSpPr/>
          <p:nvPr/>
        </p:nvSpPr>
        <p:spPr>
          <a:xfrm>
            <a:off x="234950" y="4895908"/>
            <a:ext cx="7113806" cy="1708092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262626">
              <a:alpha val="10196"/>
            </a:srgbClr>
          </a:solidFill>
          <a:ln/>
        </p:spPr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D682DC7-E30F-0BA8-6787-744C956BA989}"/>
              </a:ext>
            </a:extLst>
          </p:cNvPr>
          <p:cNvSpPr/>
          <p:nvPr/>
        </p:nvSpPr>
        <p:spPr>
          <a:xfrm>
            <a:off x="682766" y="5011142"/>
            <a:ext cx="6471815" cy="17044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物流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安防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矿山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农林等群体化作业“可部署性”提升；  </a:t>
            </a:r>
            <a:endParaRPr lang="en-US" altLang="zh-CN" sz="1400" dirty="0">
              <a:solidFill>
                <a:srgbClr val="333333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任务编排与协同中间件</a:t>
            </a:r>
            <a:r>
              <a:rPr lang="en-US" altLang="zh-CN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/OS </a:t>
            </a:r>
            <a:r>
              <a:rPr lang="zh-CN" alt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逐步成形。</a:t>
            </a:r>
            <a:endParaRPr lang="en-US" sz="16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169E6D7-B31B-C44B-0069-588D38E6B2BF}"/>
              </a:ext>
            </a:extLst>
          </p:cNvPr>
          <p:cNvGrpSpPr/>
          <p:nvPr/>
        </p:nvGrpSpPr>
        <p:grpSpPr>
          <a:xfrm>
            <a:off x="395737" y="4873189"/>
            <a:ext cx="11475151" cy="1730811"/>
            <a:chOff x="462849" y="4876800"/>
            <a:chExt cx="11475151" cy="1730811"/>
          </a:xfrm>
        </p:grpSpPr>
        <p:sp>
          <p:nvSpPr>
            <p:cNvPr id="9" name="Shape 6">
              <a:extLst>
                <a:ext uri="{FF2B5EF4-FFF2-40B4-BE49-F238E27FC236}">
                  <a16:creationId xmlns:a16="http://schemas.microsoft.com/office/drawing/2014/main" id="{12FB10AA-6408-3460-0EBC-08625C479B0B}"/>
                </a:ext>
              </a:extLst>
            </p:cNvPr>
            <p:cNvSpPr/>
            <p:nvPr/>
          </p:nvSpPr>
          <p:spPr>
            <a:xfrm>
              <a:off x="8061820" y="4876800"/>
              <a:ext cx="3876180" cy="1727200"/>
            </a:xfrm>
            <a:custGeom>
              <a:avLst/>
              <a:gdLst/>
              <a:ahLst/>
              <a:cxnLst/>
              <a:rect l="l" t="t" r="r" b="b"/>
              <a:pathLst>
                <a:path w="5689600" h="1727200">
                  <a:moveTo>
                    <a:pt x="101594" y="0"/>
                  </a:moveTo>
                  <a:lnTo>
                    <a:pt x="5588006" y="0"/>
                  </a:lnTo>
                  <a:cubicBezTo>
                    <a:pt x="5644115" y="0"/>
                    <a:pt x="5689600" y="45485"/>
                    <a:pt x="5689600" y="101594"/>
                  </a:cubicBezTo>
                  <a:lnTo>
                    <a:pt x="5689600" y="1625606"/>
                  </a:lnTo>
                  <a:cubicBezTo>
                    <a:pt x="5689600" y="1681715"/>
                    <a:pt x="5644115" y="1727200"/>
                    <a:pt x="5588006" y="1727200"/>
                  </a:cubicBezTo>
                  <a:lnTo>
                    <a:pt x="101594" y="1727200"/>
                  </a:lnTo>
                  <a:cubicBezTo>
                    <a:pt x="45485" y="1727200"/>
                    <a:pt x="0" y="1681715"/>
                    <a:pt x="0" y="1625606"/>
                  </a:cubicBezTo>
                  <a:lnTo>
                    <a:pt x="0" y="101594"/>
                  </a:lnTo>
                  <a:cubicBezTo>
                    <a:pt x="0" y="45523"/>
                    <a:pt x="45523" y="0"/>
                    <a:pt x="101594" y="0"/>
                  </a:cubicBezTo>
                  <a:close/>
                </a:path>
              </a:pathLst>
            </a:custGeom>
            <a:solidFill>
              <a:srgbClr val="8C8C8C">
                <a:alpha val="10196"/>
              </a:srgbClr>
            </a:solidFill>
            <a:ln/>
          </p:spPr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21C5EDB-76B5-29FC-59F4-2BD7D96705B4}"/>
                </a:ext>
              </a:extLst>
            </p:cNvPr>
            <p:cNvGrpSpPr/>
            <p:nvPr/>
          </p:nvGrpSpPr>
          <p:grpSpPr>
            <a:xfrm>
              <a:off x="462849" y="5016500"/>
              <a:ext cx="11271951" cy="1591111"/>
              <a:chOff x="462849" y="5016500"/>
              <a:chExt cx="11271951" cy="1591111"/>
            </a:xfrm>
          </p:grpSpPr>
          <p:sp>
            <p:nvSpPr>
              <p:cNvPr id="10" name="Shape 7">
                <a:extLst>
                  <a:ext uri="{FF2B5EF4-FFF2-40B4-BE49-F238E27FC236}">
                    <a16:creationId xmlns:a16="http://schemas.microsoft.com/office/drawing/2014/main" id="{C64F82F7-27B4-72E7-7F8E-F9AEA1973C73}"/>
                  </a:ext>
                </a:extLst>
              </p:cNvPr>
              <p:cNvSpPr/>
              <p:nvPr/>
            </p:nvSpPr>
            <p:spPr>
              <a:xfrm>
                <a:off x="8186317" y="5143500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1" name="Text 8">
                <a:extLst>
                  <a:ext uri="{FF2B5EF4-FFF2-40B4-BE49-F238E27FC236}">
                    <a16:creationId xmlns:a16="http://schemas.microsoft.com/office/drawing/2014/main" id="{25E076B3-6DC9-2FFB-5D29-03B901F23197}"/>
                  </a:ext>
                </a:extLst>
              </p:cNvPr>
              <p:cNvSpPr/>
              <p:nvPr/>
            </p:nvSpPr>
            <p:spPr>
              <a:xfrm>
                <a:off x="8473346" y="50800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 marL="0" indent="0">
                  <a:lnSpc>
                    <a:spcPct val="130000"/>
                  </a:lnSpc>
                  <a:buNone/>
                </a:pPr>
                <a:r>
                  <a:rPr lang="en-US" sz="1800" b="1" dirty="0">
                    <a:solidFill>
                      <a:srgbClr val="262626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技术难点</a:t>
                </a:r>
                <a:endParaRPr lang="en-US" sz="1600" dirty="0"/>
              </a:p>
            </p:txBody>
          </p:sp>
          <p:sp>
            <p:nvSpPr>
              <p:cNvPr id="12" name="Text 9">
                <a:extLst>
                  <a:ext uri="{FF2B5EF4-FFF2-40B4-BE49-F238E27FC236}">
                    <a16:creationId xmlns:a16="http://schemas.microsoft.com/office/drawing/2014/main" id="{8A035C95-A409-4BBF-BADD-002D83CCB405}"/>
                  </a:ext>
                </a:extLst>
              </p:cNvPr>
              <p:cNvSpPr/>
              <p:nvPr/>
            </p:nvSpPr>
            <p:spPr>
              <a:xfrm>
                <a:off x="8270146" y="5384566"/>
                <a:ext cx="3464654" cy="122304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异构机群的时延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丢包下同步；一致性与隐私安全；大规模可扩展与算力预算。  </a:t>
                </a:r>
                <a:endParaRPr lang="en-US" altLang="zh-CN" sz="1400" dirty="0">
                  <a:solidFill>
                    <a:srgbClr val="333333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任务分解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/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重规划与最优性</a:t>
                </a:r>
                <a:r>
                  <a:rPr lang="en-US" altLang="zh-CN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-</a:t>
                </a:r>
                <a:r>
                  <a:rPr lang="zh-CN" altLang="en-US" sz="1400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实时性的平衡。</a:t>
                </a:r>
                <a:endParaRPr lang="en-US" sz="1600" dirty="0"/>
              </a:p>
            </p:txBody>
          </p:sp>
          <p:sp>
            <p:nvSpPr>
              <p:cNvPr id="18" name="Shape 7">
                <a:extLst>
                  <a:ext uri="{FF2B5EF4-FFF2-40B4-BE49-F238E27FC236}">
                    <a16:creationId xmlns:a16="http://schemas.microsoft.com/office/drawing/2014/main" id="{836B1366-98EB-504F-037A-26A7E85DAD54}"/>
                  </a:ext>
                </a:extLst>
              </p:cNvPr>
              <p:cNvSpPr/>
              <p:nvPr/>
            </p:nvSpPr>
            <p:spPr>
              <a:xfrm>
                <a:off x="462849" y="5096778"/>
                <a:ext cx="2286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228600">
                    <a:moveTo>
                      <a:pt x="114300" y="0"/>
                    </a:moveTo>
                    <a:cubicBezTo>
                      <a:pt x="120863" y="0"/>
                      <a:pt x="126891" y="3617"/>
                      <a:pt x="130016" y="9376"/>
                    </a:cubicBezTo>
                    <a:lnTo>
                      <a:pt x="226457" y="187970"/>
                    </a:lnTo>
                    <a:cubicBezTo>
                      <a:pt x="229448" y="193506"/>
                      <a:pt x="229314" y="200204"/>
                      <a:pt x="226100" y="205606"/>
                    </a:cubicBezTo>
                    <a:cubicBezTo>
                      <a:pt x="222885" y="211009"/>
                      <a:pt x="217036" y="214313"/>
                      <a:pt x="210741" y="214313"/>
                    </a:cubicBezTo>
                    <a:lnTo>
                      <a:pt x="17859" y="214313"/>
                    </a:lnTo>
                    <a:cubicBezTo>
                      <a:pt x="11564" y="214313"/>
                      <a:pt x="5760" y="211009"/>
                      <a:pt x="2500" y="205606"/>
                    </a:cubicBezTo>
                    <a:cubicBezTo>
                      <a:pt x="-759" y="200204"/>
                      <a:pt x="-848" y="193506"/>
                      <a:pt x="2143" y="187970"/>
                    </a:cubicBezTo>
                    <a:lnTo>
                      <a:pt x="98584" y="9376"/>
                    </a:lnTo>
                    <a:cubicBezTo>
                      <a:pt x="101709" y="3617"/>
                      <a:pt x="107737" y="0"/>
                      <a:pt x="114300" y="0"/>
                    </a:cubicBezTo>
                    <a:close/>
                    <a:moveTo>
                      <a:pt x="114300" y="75009"/>
                    </a:moveTo>
                    <a:cubicBezTo>
                      <a:pt x="108362" y="75009"/>
                      <a:pt x="103584" y="79787"/>
                      <a:pt x="103584" y="85725"/>
                    </a:cubicBezTo>
                    <a:lnTo>
                      <a:pt x="103584" y="135731"/>
                    </a:lnTo>
                    <a:cubicBezTo>
                      <a:pt x="103584" y="141669"/>
                      <a:pt x="108362" y="146447"/>
                      <a:pt x="114300" y="146447"/>
                    </a:cubicBezTo>
                    <a:cubicBezTo>
                      <a:pt x="120238" y="146447"/>
                      <a:pt x="125016" y="141669"/>
                      <a:pt x="125016" y="135731"/>
                    </a:cubicBezTo>
                    <a:lnTo>
                      <a:pt x="125016" y="85725"/>
                    </a:lnTo>
                    <a:cubicBezTo>
                      <a:pt x="125016" y="79787"/>
                      <a:pt x="120238" y="75009"/>
                      <a:pt x="114300" y="75009"/>
                    </a:cubicBezTo>
                    <a:close/>
                    <a:moveTo>
                      <a:pt x="126221" y="171450"/>
                    </a:moveTo>
                    <a:cubicBezTo>
                      <a:pt x="126492" y="167025"/>
                      <a:pt x="124286" y="162815"/>
                      <a:pt x="120492" y="160521"/>
                    </a:cubicBezTo>
                    <a:cubicBezTo>
                      <a:pt x="116699" y="158226"/>
                      <a:pt x="111946" y="158226"/>
                      <a:pt x="108152" y="160521"/>
                    </a:cubicBezTo>
                    <a:cubicBezTo>
                      <a:pt x="104359" y="162815"/>
                      <a:pt x="102152" y="167025"/>
                      <a:pt x="102424" y="171450"/>
                    </a:cubicBezTo>
                    <a:cubicBezTo>
                      <a:pt x="102152" y="175875"/>
                      <a:pt x="104359" y="180085"/>
                      <a:pt x="108152" y="182379"/>
                    </a:cubicBezTo>
                    <a:cubicBezTo>
                      <a:pt x="111946" y="184674"/>
                      <a:pt x="116699" y="184674"/>
                      <a:pt x="120492" y="182379"/>
                    </a:cubicBezTo>
                    <a:cubicBezTo>
                      <a:pt x="124286" y="180085"/>
                      <a:pt x="126492" y="175875"/>
                      <a:pt x="126221" y="171450"/>
                    </a:cubicBezTo>
                    <a:close/>
                  </a:path>
                </a:pathLst>
              </a:custGeom>
              <a:solidFill>
                <a:srgbClr val="262626"/>
              </a:solidFill>
              <a:ln/>
            </p:spPr>
          </p:sp>
          <p:sp>
            <p:nvSpPr>
              <p:cNvPr id="19" name="Text 8">
                <a:extLst>
                  <a:ext uri="{FF2B5EF4-FFF2-40B4-BE49-F238E27FC236}">
                    <a16:creationId xmlns:a16="http://schemas.microsoft.com/office/drawing/2014/main" id="{3079321E-747C-B32C-27CA-DDB24E183D7A}"/>
                  </a:ext>
                </a:extLst>
              </p:cNvPr>
              <p:cNvSpPr/>
              <p:nvPr/>
            </p:nvSpPr>
            <p:spPr>
              <a:xfrm>
                <a:off x="749878" y="5016500"/>
                <a:ext cx="3261454" cy="3556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rgbClr val="333333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行业影响</a:t>
                </a:r>
              </a:p>
            </p:txBody>
          </p:sp>
        </p:grp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E921C55B-1900-3CC4-FE81-E2079251ACAC}"/>
              </a:ext>
            </a:extLst>
          </p:cNvPr>
          <p:cNvSpPr txBox="1"/>
          <p:nvPr/>
        </p:nvSpPr>
        <p:spPr>
          <a:xfrm>
            <a:off x="-152749" y="1080176"/>
            <a:ext cx="1143594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CLGA: A Collaborative LLM Framework for Dynamic Goal Assignment in Multi-Robot Systems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主要干了什么：用协作式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LLM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框架做多机器人动态目标分派。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方法要点：把任务需求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环境语义转为可执行分配；在线更新与冲突消解策略。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Resilient Multi-Robot Target Tracking with Sensing and Communication Danger Zones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主要干了什么：在“感知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通信危险区”约束下实现韧性目标跟踪。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方法要点：对危险区建模；路径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队形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通信协同优化。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Edge-Assisted Multi-Robot Visual-Inertial SLAM with Efficient Communication (I)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主要干了什么：边缘侧辅助的多机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VI-SLAM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，降低通信负载并提升协同定位精度。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方法要点：关键特征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图因子选择性上传；带宽感知的协同优化。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Deep Equivariant Multi-Agent Control Barrier Functions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主要干了什么：在多智能体上结合“等变性”与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CBF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，保证编队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/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避障等安全约束。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方法要点：结构等变网络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+CBF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联合；对称性带来的样本效率与泛化。</a:t>
            </a:r>
            <a:endParaRPr lang="en-US" altLang="zh-CN" sz="1200" b="1" i="0" dirty="0">
              <a:solidFill>
                <a:srgbClr val="1F2328"/>
              </a:solidFill>
              <a:effectLst/>
              <a:latin typeface="+mn-ea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DHC-ME: A Decentralized Hybrid Cooperative Approach for Multi-Robot Autonomous Exploration    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主要干了什么：去中心化的混合式协同探索，提高规模化与鲁棒性。    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 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方法要点：前端启发式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+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后端优化联合；低通信占用的局部</a:t>
            </a:r>
            <a:r>
              <a:rPr lang="en-US" altLang="zh-CN" sz="1200" b="1" i="0" dirty="0">
                <a:solidFill>
                  <a:srgbClr val="1F2328"/>
                </a:solidFill>
                <a:effectLst/>
                <a:latin typeface="+mn-ea"/>
              </a:rPr>
              <a:t>-</a:t>
            </a:r>
            <a:r>
              <a:rPr lang="zh-CN" altLang="en-US" sz="1200" b="1" i="0" dirty="0">
                <a:solidFill>
                  <a:srgbClr val="1F2328"/>
                </a:solidFill>
                <a:effectLst/>
                <a:latin typeface="+mn-ea"/>
              </a:rPr>
              <a:t>全局目标协调。</a:t>
            </a:r>
          </a:p>
        </p:txBody>
      </p:sp>
    </p:spTree>
    <p:extLst>
      <p:ext uri="{BB962C8B-B14F-4D97-AF65-F5344CB8AC3E}">
        <p14:creationId xmlns:p14="http://schemas.microsoft.com/office/powerpoint/2010/main" val="275336828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3048</Words>
  <Application>Microsoft Office PowerPoint</Application>
  <PresentationFormat>宽屏</PresentationFormat>
  <Paragraphs>146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MiSans</vt:lpstr>
      <vt:lpstr>Arial</vt:lpstr>
      <vt:lpstr>Noto Sans SC</vt:lpstr>
      <vt:lpstr>华文宋体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IROS 2025具身智能十二大前沿风向</dc:title>
  <dc:subject>IROS 2025具身智能十二大前沿风向</dc:subject>
  <dc:creator>Kimi</dc:creator>
  <cp:lastModifiedBy>ht s</cp:lastModifiedBy>
  <cp:revision>81</cp:revision>
  <dcterms:created xsi:type="dcterms:W3CDTF">2025-10-29T12:08:30Z</dcterms:created>
  <dcterms:modified xsi:type="dcterms:W3CDTF">2025-10-29T15:12:32Z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{"Label":"IROS 2025具身智能十二大前沿风向","ContentProducer":"001191110108MACG2KBH8F10000","ProduceID":"d40vu5pb9p5etc2h3vj0","ReservedCode1":"","ContentPropagator":"001191110108MACG2KBH8F20000","PropagateID":"d40vu5pb9p5etc2h3vj0","ReservedCode2":""}</vt:lpwstr>
  </property>
</Properties>
</file>